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88"/>
    <p:restoredTop sz="73247"/>
  </p:normalViewPr>
  <p:slideViewPr>
    <p:cSldViewPr snapToGrid="0" snapToObjects="1">
      <p:cViewPr>
        <p:scale>
          <a:sx n="73" d="100"/>
          <a:sy n="73" d="100"/>
        </p:scale>
        <p:origin x="-432" y="-60"/>
      </p:cViewPr>
      <p:guideLst>
        <p:guide orient="horz" pos="2160"/>
        <p:guide pos="2880"/>
      </p:guideLst>
    </p:cSldViewPr>
  </p:slideViewPr>
  <p:notesTextViewPr>
    <p:cViewPr>
      <p:scale>
        <a:sx n="1" d="1"/>
        <a:sy n="1" d="1"/>
      </p:scale>
      <p:origin x="0" y="0"/>
    </p:cViewPr>
  </p:notesTextViewPr>
  <p:notesViewPr>
    <p:cSldViewPr snapToGrid="0" snapToObjects="1">
      <p:cViewPr varScale="1">
        <p:scale>
          <a:sx n="48" d="100"/>
          <a:sy n="48" d="100"/>
        </p:scale>
        <p:origin x="295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197A2-10E1-4345-A2CF-3A2B6ACF8A09}"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628D6-50D9-7D41-901C-CEB91B40EAC7}" type="slidenum">
              <a:rPr lang="en-US" smtClean="0"/>
              <a:t>‹#›</a:t>
            </a:fld>
            <a:endParaRPr lang="en-US"/>
          </a:p>
        </p:txBody>
      </p:sp>
    </p:spTree>
    <p:extLst>
      <p:ext uri="{BB962C8B-B14F-4D97-AF65-F5344CB8AC3E}">
        <p14:creationId xmlns:p14="http://schemas.microsoft.com/office/powerpoint/2010/main" val="94971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t>1</a:t>
            </a:fld>
            <a:endParaRPr lang="en-US"/>
          </a:p>
        </p:txBody>
      </p:sp>
    </p:spTree>
    <p:extLst>
      <p:ext uri="{BB962C8B-B14F-4D97-AF65-F5344CB8AC3E}">
        <p14:creationId xmlns:p14="http://schemas.microsoft.com/office/powerpoint/2010/main" val="777424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10. As a woman precious to your Lord, do you want to be one of the redeemed, saved by Jesus, you Friend, your Elder Brother, your Comforter, your Counselor and loving Magistrate?</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11. Will you ask Him to come into your heart right now?</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0628D6-50D9-7D41-901C-CEB91B40EAC7}" type="slidenum">
              <a:rPr lang="en-US" smtClean="0"/>
              <a:t>10</a:t>
            </a:fld>
            <a:endParaRPr lang="en-US"/>
          </a:p>
        </p:txBody>
      </p:sp>
    </p:spTree>
    <p:extLst>
      <p:ext uri="{BB962C8B-B14F-4D97-AF65-F5344CB8AC3E}">
        <p14:creationId xmlns:p14="http://schemas.microsoft.com/office/powerpoint/2010/main" val="1584190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“Then I heard every creature in heaven and on earth </a:t>
            </a:r>
          </a:p>
          <a:p>
            <a:r>
              <a:rPr lang="en-US" sz="1200" kern="1200" dirty="0" smtClean="0">
                <a:solidFill>
                  <a:schemeClr val="tx1"/>
                </a:solidFill>
                <a:effectLst/>
                <a:latin typeface="+mn-lt"/>
                <a:ea typeface="+mn-ea"/>
                <a:cs typeface="+mn-cs"/>
              </a:rPr>
              <a:t>and under the earth and on the sea, </a:t>
            </a:r>
          </a:p>
          <a:p>
            <a:r>
              <a:rPr lang="en-US" sz="1200" kern="1200" dirty="0" smtClean="0">
                <a:solidFill>
                  <a:schemeClr val="tx1"/>
                </a:solidFill>
                <a:effectLst/>
                <a:latin typeface="+mn-lt"/>
                <a:ea typeface="+mn-ea"/>
                <a:cs typeface="+mn-cs"/>
              </a:rPr>
              <a:t>and all that is in them, singing:</a:t>
            </a:r>
          </a:p>
          <a:p>
            <a:r>
              <a:rPr lang="en-US" sz="1200" kern="1200" dirty="0" smtClean="0">
                <a:solidFill>
                  <a:schemeClr val="tx1"/>
                </a:solidFill>
                <a:effectLst/>
                <a:latin typeface="+mn-lt"/>
                <a:ea typeface="+mn-ea"/>
                <a:cs typeface="+mn-cs"/>
              </a:rPr>
              <a:t>‘To Him who sits on the throne and to the Lamb</a:t>
            </a:r>
          </a:p>
          <a:p>
            <a:r>
              <a:rPr lang="en-US" sz="1200" kern="1200" dirty="0" smtClean="0">
                <a:solidFill>
                  <a:schemeClr val="tx1"/>
                </a:solidFill>
                <a:effectLst/>
                <a:latin typeface="+mn-lt"/>
                <a:ea typeface="+mn-ea"/>
                <a:cs typeface="+mn-cs"/>
              </a:rPr>
              <a:t>be praise and honor and glory and power, </a:t>
            </a:r>
          </a:p>
          <a:p>
            <a:r>
              <a:rPr lang="en-US" sz="1200" kern="1200" dirty="0" smtClean="0">
                <a:solidFill>
                  <a:schemeClr val="tx1"/>
                </a:solidFill>
                <a:effectLst/>
                <a:latin typeface="+mn-lt"/>
                <a:ea typeface="+mn-ea"/>
                <a:cs typeface="+mn-cs"/>
              </a:rPr>
              <a:t>forever and ever!’”</a:t>
            </a:r>
          </a:p>
          <a:p>
            <a:r>
              <a:rPr lang="en-US" sz="120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Rev. 5:13, NIV</a:t>
            </a:r>
            <a:endParaRPr lang="en-US" sz="1200" i="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0628D6-50D9-7D41-901C-CEB91B40EAC7}" type="slidenum">
              <a:rPr lang="en-US" smtClean="0"/>
              <a:t>11</a:t>
            </a:fld>
            <a:endParaRPr lang="en-US"/>
          </a:p>
        </p:txBody>
      </p:sp>
    </p:spTree>
    <p:extLst>
      <p:ext uri="{BB962C8B-B14F-4D97-AF65-F5344CB8AC3E}">
        <p14:creationId xmlns:p14="http://schemas.microsoft.com/office/powerpoint/2010/main" val="186062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65150"/>
            <a:ext cx="2554288" cy="1916113"/>
          </a:xfrm>
        </p:spPr>
      </p:sp>
      <p:sp>
        <p:nvSpPr>
          <p:cNvPr id="3" name="Notes Placeholder 2"/>
          <p:cNvSpPr>
            <a:spLocks noGrp="1"/>
          </p:cNvSpPr>
          <p:nvPr>
            <p:ph type="body" idx="1"/>
          </p:nvPr>
        </p:nvSpPr>
        <p:spPr>
          <a:xfrm>
            <a:off x="685800" y="2517963"/>
            <a:ext cx="5486400" cy="3600450"/>
          </a:xfrm>
        </p:spPr>
        <p:txBody>
          <a:bodyPr/>
          <a:lstStyle/>
          <a:p>
            <a:r>
              <a:rPr lang="en-US" sz="1200" b="1" kern="1200" dirty="0" smtClean="0">
                <a:solidFill>
                  <a:schemeClr val="tx1"/>
                </a:solidFill>
                <a:effectLst/>
                <a:latin typeface="+mn-lt"/>
                <a:ea typeface="+mn-ea"/>
                <a:cs typeface="+mn-cs"/>
              </a:rPr>
              <a:t>INTRODUCTION</a:t>
            </a:r>
          </a:p>
          <a:p>
            <a:r>
              <a:rPr lang="en-US" sz="1200" kern="1200" dirty="0" smtClean="0">
                <a:solidFill>
                  <a:schemeClr val="tx1"/>
                </a:solidFill>
                <a:effectLst/>
                <a:latin typeface="+mn-lt"/>
                <a:ea typeface="+mn-ea"/>
                <a:cs typeface="+mn-cs"/>
              </a:rPr>
              <a:t>When the Lord shall come in glory,</a:t>
            </a:r>
          </a:p>
          <a:p>
            <a:r>
              <a:rPr lang="en-US" sz="1200" kern="1200" dirty="0" smtClean="0">
                <a:solidFill>
                  <a:schemeClr val="tx1"/>
                </a:solidFill>
                <a:effectLst/>
                <a:latin typeface="+mn-lt"/>
                <a:ea typeface="+mn-ea"/>
                <a:cs typeface="+mn-cs"/>
              </a:rPr>
              <a:t>While unnumbered angels sing,</a:t>
            </a:r>
          </a:p>
          <a:p>
            <a:r>
              <a:rPr lang="en-US" sz="1200" kern="1200" dirty="0" smtClean="0">
                <a:solidFill>
                  <a:schemeClr val="tx1"/>
                </a:solidFill>
                <a:effectLst/>
                <a:latin typeface="+mn-lt"/>
                <a:ea typeface="+mn-ea"/>
                <a:cs typeface="+mn-cs"/>
              </a:rPr>
              <a:t>And the earth itself shall tremble</a:t>
            </a:r>
          </a:p>
          <a:p>
            <a:r>
              <a:rPr lang="en-US" sz="1200" kern="1200" dirty="0" smtClean="0">
                <a:solidFill>
                  <a:schemeClr val="tx1"/>
                </a:solidFill>
                <a:effectLst/>
                <a:latin typeface="+mn-lt"/>
                <a:ea typeface="+mn-ea"/>
                <a:cs typeface="+mn-cs"/>
              </a:rPr>
              <a:t>At the presence of the King,</a:t>
            </a:r>
          </a:p>
          <a:p>
            <a:r>
              <a:rPr lang="en-US" sz="1200" kern="1200" dirty="0" smtClean="0">
                <a:solidFill>
                  <a:schemeClr val="tx1"/>
                </a:solidFill>
                <a:effectLst/>
                <a:latin typeface="+mn-lt"/>
                <a:ea typeface="+mn-ea"/>
                <a:cs typeface="+mn-cs"/>
              </a:rPr>
              <a:t>Oh, the glory of that moment!</a:t>
            </a:r>
          </a:p>
          <a:p>
            <a:r>
              <a:rPr lang="en-US" sz="1200" kern="1200" dirty="0" smtClean="0">
                <a:solidFill>
                  <a:schemeClr val="tx1"/>
                </a:solidFill>
                <a:effectLst/>
                <a:latin typeface="+mn-lt"/>
                <a:ea typeface="+mn-ea"/>
                <a:cs typeface="+mn-cs"/>
              </a:rPr>
              <a:t>When the dead in Christ shall rise</a:t>
            </a:r>
          </a:p>
          <a:p>
            <a:r>
              <a:rPr lang="en-US" sz="1200" kern="1200" dirty="0" smtClean="0">
                <a:solidFill>
                  <a:schemeClr val="tx1"/>
                </a:solidFill>
                <a:effectLst/>
                <a:latin typeface="+mn-lt"/>
                <a:ea typeface="+mn-ea"/>
                <a:cs typeface="+mn-cs"/>
              </a:rPr>
              <a:t>And with all the righteous living,</a:t>
            </a:r>
          </a:p>
          <a:p>
            <a:r>
              <a:rPr lang="en-US" sz="1200" kern="1200" dirty="0" smtClean="0">
                <a:solidFill>
                  <a:schemeClr val="tx1"/>
                </a:solidFill>
                <a:effectLst/>
                <a:latin typeface="+mn-lt"/>
                <a:ea typeface="+mn-ea"/>
                <a:cs typeface="+mn-cs"/>
              </a:rPr>
              <a:t>Meet their </a:t>
            </a:r>
            <a:r>
              <a:rPr lang="en-US" sz="1200" kern="1200" dirty="0" err="1" smtClean="0">
                <a:solidFill>
                  <a:schemeClr val="tx1"/>
                </a:solidFill>
                <a:effectLst/>
                <a:latin typeface="+mn-lt"/>
                <a:ea typeface="+mn-ea"/>
                <a:cs typeface="+mn-cs"/>
              </a:rPr>
              <a:t>Saviour</a:t>
            </a:r>
            <a:r>
              <a:rPr lang="en-US" sz="1200" kern="1200" dirty="0" smtClean="0">
                <a:solidFill>
                  <a:schemeClr val="tx1"/>
                </a:solidFill>
                <a:effectLst/>
                <a:latin typeface="+mn-lt"/>
                <a:ea typeface="+mn-ea"/>
                <a:cs typeface="+mn-cs"/>
              </a:rPr>
              <a:t> in the skies!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Through those gates of pearl we’ll enter</a:t>
            </a:r>
          </a:p>
          <a:p>
            <a:r>
              <a:rPr lang="en-US" sz="1200" kern="1200" dirty="0" smtClean="0">
                <a:solidFill>
                  <a:schemeClr val="tx1"/>
                </a:solidFill>
                <a:effectLst/>
                <a:latin typeface="+mn-lt"/>
                <a:ea typeface="+mn-ea"/>
                <a:cs typeface="+mn-cs"/>
              </a:rPr>
              <a:t>And we’ll walk the streets of gold,</a:t>
            </a:r>
          </a:p>
          <a:p>
            <a:r>
              <a:rPr lang="en-US" sz="1200" kern="1200" dirty="0" smtClean="0">
                <a:solidFill>
                  <a:schemeClr val="tx1"/>
                </a:solidFill>
                <a:effectLst/>
                <a:latin typeface="+mn-lt"/>
                <a:ea typeface="+mn-ea"/>
                <a:cs typeface="+mn-cs"/>
              </a:rPr>
              <a:t>Singing praises to our Maker</a:t>
            </a:r>
          </a:p>
          <a:p>
            <a:r>
              <a:rPr lang="en-US" sz="1200" kern="1200" dirty="0" smtClean="0">
                <a:solidFill>
                  <a:schemeClr val="tx1"/>
                </a:solidFill>
                <a:effectLst/>
                <a:latin typeface="+mn-lt"/>
                <a:ea typeface="+mn-ea"/>
                <a:cs typeface="+mn-cs"/>
              </a:rPr>
              <a:t>For the wonders we behold.</a:t>
            </a:r>
          </a:p>
          <a:p>
            <a:r>
              <a:rPr lang="en-US" sz="1200" kern="1200" dirty="0" smtClean="0">
                <a:solidFill>
                  <a:schemeClr val="tx1"/>
                </a:solidFill>
                <a:effectLst/>
                <a:latin typeface="+mn-lt"/>
                <a:ea typeface="+mn-ea"/>
                <a:cs typeface="+mn-cs"/>
              </a:rPr>
              <a:t>We shall stand with our Redeemer,</a:t>
            </a:r>
          </a:p>
          <a:p>
            <a:r>
              <a:rPr lang="en-US" sz="1200" kern="1200" dirty="0" smtClean="0">
                <a:solidFill>
                  <a:schemeClr val="tx1"/>
                </a:solidFill>
                <a:effectLst/>
                <a:latin typeface="+mn-lt"/>
                <a:ea typeface="+mn-ea"/>
                <a:cs typeface="+mn-cs"/>
              </a:rPr>
              <a:t>We shall see His blessed face,</a:t>
            </a:r>
          </a:p>
          <a:p>
            <a:r>
              <a:rPr lang="en-US" sz="1200" kern="1200" dirty="0" smtClean="0">
                <a:solidFill>
                  <a:schemeClr val="tx1"/>
                </a:solidFill>
                <a:effectLst/>
                <a:latin typeface="+mn-lt"/>
                <a:ea typeface="+mn-ea"/>
                <a:cs typeface="+mn-cs"/>
              </a:rPr>
              <a:t>And we’ll never cease to praise Him</a:t>
            </a:r>
          </a:p>
          <a:p>
            <a:r>
              <a:rPr lang="en-US" sz="1200" kern="1200" dirty="0" smtClean="0">
                <a:solidFill>
                  <a:schemeClr val="tx1"/>
                </a:solidFill>
                <a:effectLst/>
                <a:latin typeface="+mn-lt"/>
                <a:ea typeface="+mn-ea"/>
                <a:cs typeface="+mn-cs"/>
              </a:rPr>
              <a:t>For His wondrous saving grace.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will be a grand reunion</a:t>
            </a:r>
          </a:p>
          <a:p>
            <a:r>
              <a:rPr lang="en-US" sz="1200" kern="1200" dirty="0" smtClean="0">
                <a:solidFill>
                  <a:schemeClr val="tx1"/>
                </a:solidFill>
                <a:effectLst/>
                <a:latin typeface="+mn-lt"/>
                <a:ea typeface="+mn-ea"/>
                <a:cs typeface="+mn-cs"/>
              </a:rPr>
              <a:t>With the loved ones gone before;</a:t>
            </a:r>
          </a:p>
          <a:p>
            <a:r>
              <a:rPr lang="en-US" sz="1200" kern="1200" dirty="0" smtClean="0">
                <a:solidFill>
                  <a:schemeClr val="tx1"/>
                </a:solidFill>
                <a:effectLst/>
                <a:latin typeface="+mn-lt"/>
                <a:ea typeface="+mn-ea"/>
                <a:cs typeface="+mn-cs"/>
              </a:rPr>
              <a:t>What delight in simply knowing</a:t>
            </a:r>
          </a:p>
          <a:p>
            <a:r>
              <a:rPr lang="en-US" sz="1200" kern="1200" dirty="0" smtClean="0">
                <a:solidFill>
                  <a:schemeClr val="tx1"/>
                </a:solidFill>
                <a:effectLst/>
                <a:latin typeface="+mn-lt"/>
                <a:ea typeface="+mn-ea"/>
                <a:cs typeface="+mn-cs"/>
              </a:rPr>
              <a:t>We’ll be parted nevermore!</a:t>
            </a:r>
          </a:p>
          <a:p>
            <a:r>
              <a:rPr lang="en-US" sz="1200" kern="1200" dirty="0" smtClean="0">
                <a:solidFill>
                  <a:schemeClr val="tx1"/>
                </a:solidFill>
                <a:effectLst/>
                <a:latin typeface="+mn-lt"/>
                <a:ea typeface="+mn-ea"/>
                <a:cs typeface="+mn-cs"/>
              </a:rPr>
              <a:t>All our sorrow will be ended,</a:t>
            </a:r>
          </a:p>
          <a:p>
            <a:r>
              <a:rPr lang="en-US" sz="1200" kern="1200" dirty="0" smtClean="0">
                <a:solidFill>
                  <a:schemeClr val="tx1"/>
                </a:solidFill>
                <a:effectLst/>
                <a:latin typeface="+mn-lt"/>
                <a:ea typeface="+mn-ea"/>
                <a:cs typeface="+mn-cs"/>
              </a:rPr>
              <a:t>All our illness passed away,</a:t>
            </a:r>
          </a:p>
          <a:p>
            <a:r>
              <a:rPr lang="en-US" sz="1200" kern="1200" dirty="0" smtClean="0">
                <a:solidFill>
                  <a:schemeClr val="tx1"/>
                </a:solidFill>
                <a:effectLst/>
                <a:latin typeface="+mn-lt"/>
                <a:ea typeface="+mn-ea"/>
                <a:cs typeface="+mn-cs"/>
              </a:rPr>
              <a:t>Only love and joy and rapture</a:t>
            </a:r>
          </a:p>
          <a:p>
            <a:r>
              <a:rPr lang="en-US" sz="1200" kern="1200" dirty="0" smtClean="0">
                <a:solidFill>
                  <a:schemeClr val="tx1"/>
                </a:solidFill>
                <a:effectLst/>
                <a:latin typeface="+mn-lt"/>
                <a:ea typeface="+mn-ea"/>
                <a:cs typeface="+mn-cs"/>
              </a:rPr>
              <a:t>In our Lord’s eternal day.</a:t>
            </a:r>
          </a:p>
          <a:p>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By A. G. </a:t>
            </a:r>
            <a:r>
              <a:rPr lang="en-US" sz="1200" i="1" kern="1200" dirty="0" err="1" smtClean="0">
                <a:solidFill>
                  <a:schemeClr val="tx1"/>
                </a:solidFill>
                <a:effectLst/>
                <a:latin typeface="+mn-lt"/>
                <a:ea typeface="+mn-ea"/>
                <a:cs typeface="+mn-cs"/>
              </a:rPr>
              <a:t>Beman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1268022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Jesus had spent over three years in earthly ministry.  He knew that He was nearing the end of His time here, and He tried to prepare the disciples.  They were unable to accept the idea of being without Christ, and asked why they could not go with Him.  He had lived with them, worked with them, taught them His ways.  He had, in fact, just taught them to humble themselves to each other.  They shared what was to become known as the Last Supper.  The disciples loved Jesus </a:t>
            </a:r>
            <a:r>
              <a:rPr lang="en-US" sz="1200" i="1" kern="1200" dirty="0" smtClean="0">
                <a:solidFill>
                  <a:schemeClr val="tx1"/>
                </a:solidFill>
                <a:effectLst/>
                <a:latin typeface="+mn-lt"/>
                <a:ea typeface="+mn-ea"/>
                <a:cs typeface="+mn-cs"/>
              </a:rPr>
              <a:t>so much,</a:t>
            </a:r>
            <a:r>
              <a:rPr lang="en-US" sz="1200" kern="1200" dirty="0" smtClean="0">
                <a:solidFill>
                  <a:schemeClr val="tx1"/>
                </a:solidFill>
                <a:effectLst/>
                <a:latin typeface="+mn-lt"/>
                <a:ea typeface="+mn-ea"/>
                <a:cs typeface="+mn-cs"/>
              </a:rPr>
              <a:t> why must they be separated?</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 What precious promise did Jesus give His disciples at that time?  (John 14:1-3).</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0628D6-50D9-7D41-901C-CEB91B40EAC7}" type="slidenum">
              <a:rPr lang="en-US" smtClean="0"/>
              <a:t>3</a:t>
            </a:fld>
            <a:endParaRPr lang="en-US"/>
          </a:p>
        </p:txBody>
      </p:sp>
    </p:spTree>
    <p:extLst>
      <p:ext uri="{BB962C8B-B14F-4D97-AF65-F5344CB8AC3E}">
        <p14:creationId xmlns:p14="http://schemas.microsoft.com/office/powerpoint/2010/main" val="16715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INSTRUCTION OF JESUS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Where did Jesus go?  (John 16:16)</a:t>
            </a:r>
          </a:p>
          <a:p>
            <a:r>
              <a:rPr lang="en-US" sz="1200" kern="1200" dirty="0" smtClean="0">
                <a:solidFill>
                  <a:schemeClr val="tx1"/>
                </a:solidFill>
                <a:effectLst/>
                <a:latin typeface="+mn-lt"/>
                <a:ea typeface="+mn-ea"/>
                <a:cs typeface="+mn-cs"/>
              </a:rPr>
              <a:t> </a:t>
            </a:r>
          </a:p>
          <a:p>
            <a:r>
              <a:rPr lang="en-US" sz="1200" kern="1200" baseline="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Why?  (John 14:3)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4.</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work did Jesus leave to be done?  (John 13:34, 35; John 14:15; John 15:12; Matthew 28:19, 20)</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5. How do we know that Jesus meant to invite everyone to love one another and follow Him?  (John 17:20-23; Titus 2:11, 12)</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0628D6-50D9-7D41-901C-CEB91B40EAC7}" type="slidenum">
              <a:rPr lang="en-US" smtClean="0"/>
              <a:t>4</a:t>
            </a:fld>
            <a:endParaRPr lang="en-US"/>
          </a:p>
        </p:txBody>
      </p:sp>
    </p:spTree>
    <p:extLst>
      <p:ext uri="{BB962C8B-B14F-4D97-AF65-F5344CB8AC3E}">
        <p14:creationId xmlns:p14="http://schemas.microsoft.com/office/powerpoint/2010/main" val="89391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may find something to do.  ‘The poor always ye have with you’ (John 12:8), Jesus said, and none need feel that there is no place where they can labor for Him.  Millions upon millions of human souls ready to perish, bound in chains of ignorance and sin, have never so much as heard of Christ’s love for them.  Were our condition and theirs to be reversed, what would we desire them to do for us?  All this, so far as lies in our power, we are under the most solemn obligation to do for them.  Christ’s rule of life, by which every one of us must stand or fall in the judgment, is, </a:t>
            </a:r>
            <a:r>
              <a:rPr lang="en-US" sz="1200" kern="1200" dirty="0" err="1" smtClean="0">
                <a:solidFill>
                  <a:schemeClr val="tx1"/>
                </a:solidFill>
                <a:effectLst/>
                <a:latin typeface="+mn-lt"/>
                <a:ea typeface="+mn-ea"/>
                <a:cs typeface="+mn-cs"/>
              </a:rPr>
              <a:t>AWhatsoever</a:t>
            </a:r>
            <a:r>
              <a:rPr lang="en-US" sz="1200" kern="1200" dirty="0" smtClean="0">
                <a:solidFill>
                  <a:schemeClr val="tx1"/>
                </a:solidFill>
                <a:effectLst/>
                <a:latin typeface="+mn-lt"/>
                <a:ea typeface="+mn-ea"/>
                <a:cs typeface="+mn-cs"/>
              </a:rPr>
              <a:t> ye would that men should do to you, do ye even so to them,’” (Matthew 7:12, Ellen White,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 639).</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0628D6-50D9-7D41-901C-CEB91B40EAC7}" type="slidenum">
              <a:rPr lang="en-US" smtClean="0"/>
              <a:t>5</a:t>
            </a:fld>
            <a:endParaRPr lang="en-US"/>
          </a:p>
        </p:txBody>
      </p:sp>
    </p:spTree>
    <p:extLst>
      <p:ext uri="{BB962C8B-B14F-4D97-AF65-F5344CB8AC3E}">
        <p14:creationId xmlns:p14="http://schemas.microsoft.com/office/powerpoint/2010/main" val="1977072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dirty="0" smtClean="0"/>
              <a:t>6. What evidence do we have that the apostles felt they had fulfilled their mission and were looking forward to Jesus’ return?  Paul (II Timothy 4:6-8): John (Revelation 22:20)</a:t>
            </a:r>
          </a:p>
          <a:p>
            <a:pPr marL="0" indent="0">
              <a:buNone/>
            </a:pPr>
            <a:r>
              <a:rPr lang="en-US" dirty="0" smtClean="0"/>
              <a:t> </a:t>
            </a:r>
            <a:br>
              <a:rPr lang="en-US" dirty="0" smtClean="0"/>
            </a:br>
            <a:r>
              <a:rPr lang="en-US" dirty="0" smtClean="0"/>
              <a:t>7.</a:t>
            </a:r>
            <a:r>
              <a:rPr lang="en-US" baseline="0" dirty="0" smtClean="0"/>
              <a:t> </a:t>
            </a:r>
            <a:r>
              <a:rPr lang="en-US" dirty="0" smtClean="0"/>
              <a:t>What hope can we share with Paul?  (Titus 1:2, Titus 2:13,14)</a:t>
            </a:r>
          </a:p>
          <a:p>
            <a:pPr marL="0" indent="0">
              <a:buNone/>
            </a:pPr>
            <a:r>
              <a:rPr lang="en-US" dirty="0" smtClean="0"/>
              <a:t> </a:t>
            </a:r>
          </a:p>
          <a:p>
            <a:pPr marL="0" lvl="0" indent="0">
              <a:buNone/>
            </a:pPr>
            <a:r>
              <a:rPr lang="en-US" dirty="0" smtClean="0"/>
              <a:t>8. What help can we depend upon?  (John 14:16; Titus 3:3-6)</a:t>
            </a:r>
            <a:endParaRPr lang="en-US" dirty="0"/>
          </a:p>
        </p:txBody>
      </p:sp>
      <p:sp>
        <p:nvSpPr>
          <p:cNvPr id="4" name="Slide Number Placeholder 3"/>
          <p:cNvSpPr>
            <a:spLocks noGrp="1"/>
          </p:cNvSpPr>
          <p:nvPr>
            <p:ph type="sldNum" sz="quarter" idx="10"/>
          </p:nvPr>
        </p:nvSpPr>
        <p:spPr/>
        <p:txBody>
          <a:bodyPr/>
          <a:lstStyle/>
          <a:p>
            <a:fld id="{5C0628D6-50D9-7D41-901C-CEB91B40EAC7}" type="slidenum">
              <a:rPr lang="en-US" smtClean="0"/>
              <a:t>6</a:t>
            </a:fld>
            <a:endParaRPr lang="en-US"/>
          </a:p>
        </p:txBody>
      </p:sp>
    </p:spTree>
    <p:extLst>
      <p:ext uri="{BB962C8B-B14F-4D97-AF65-F5344CB8AC3E}">
        <p14:creationId xmlns:p14="http://schemas.microsoft.com/office/powerpoint/2010/main" val="1640472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we realize that we are workers together with God, His promises will not be spoken with indifference.  They will burn in our hearts, and kindle upon our lips.  To Moses, when called to minister to an ignorant, undisciplined, and rebellious people, God gave the promise, ‘My presence shall go with thee, and I will give thee rest.’  And He said, ‘Certainly I will be with thee,’ Exodus 33:14; 3:12.  This promise is to all who labor in Christ’s stead for His afflicted and suffering ones” (Ellen White,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 641, emphasis supplied).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0628D6-50D9-7D41-901C-CEB91B40EAC7}" type="slidenum">
              <a:rPr lang="en-US" smtClean="0"/>
              <a:t>7</a:t>
            </a:fld>
            <a:endParaRPr lang="en-US"/>
          </a:p>
        </p:txBody>
      </p:sp>
    </p:spTree>
    <p:extLst>
      <p:ext uri="{BB962C8B-B14F-4D97-AF65-F5344CB8AC3E}">
        <p14:creationId xmlns:p14="http://schemas.microsoft.com/office/powerpoint/2010/main" val="1513734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9. What is the promised reward?  (Titus 3:7)</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Ellen White describes in detail the joys of heaven, including these words found in </a:t>
            </a:r>
            <a:r>
              <a:rPr lang="en-US" sz="1200" i="1" kern="1200" dirty="0" smtClean="0">
                <a:solidFill>
                  <a:schemeClr val="tx1"/>
                </a:solidFill>
                <a:effectLst/>
                <a:latin typeface="+mn-lt"/>
                <a:ea typeface="+mn-ea"/>
                <a:cs typeface="+mn-cs"/>
              </a:rPr>
              <a:t>The Great Controversy</a:t>
            </a:r>
            <a:r>
              <a:rPr lang="en-US" sz="1200" kern="1200" dirty="0" smtClean="0">
                <a:solidFill>
                  <a:schemeClr val="tx1"/>
                </a:solidFill>
                <a:effectLst/>
                <a:latin typeface="+mn-lt"/>
                <a:ea typeface="+mn-ea"/>
                <a:cs typeface="+mn-cs"/>
              </a:rPr>
              <a:t>, pp. 676-678:</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5C0628D6-50D9-7D41-901C-CEB91B40EAC7}" type="slidenum">
              <a:rPr lang="en-US" smtClean="0"/>
              <a:t>8</a:t>
            </a:fld>
            <a:endParaRPr lang="en-US"/>
          </a:p>
        </p:txBody>
      </p:sp>
    </p:spTree>
    <p:extLst>
      <p:ext uri="{BB962C8B-B14F-4D97-AF65-F5344CB8AC3E}">
        <p14:creationId xmlns:p14="http://schemas.microsoft.com/office/powerpoint/2010/main" val="1574436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the treasures of the universe will be open to the study of God’s redeemed.  Unfettered by mortality, they wing their tireless flight to worlds afar–worlds that thrilled with sorrow at the spectacle of human woe and rang with songs of gladness at the tidings of a ransomed soul.  With unutterable delight the children of earth enter into the joy and the wisdom of unfallen beings.  They share the treasures of knowledge and understanding gained through ages upon ages in contemplation of God’s handiwork.  With undimmed vision they gaze upon the glory of creation–suns and stars and systems, all in their appointed order circling the throne of Deity.  Upon all things, from the least to the greatest, the Creator’s name is written, and in all the riches of His power displayed.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“And the years of eternity, as they roll, will bring riches and still more glorious revelations of God and of Christ.  As knowledge is progressive, so will love, reverence, and happiness increase.  The more men learn of God, the greater will be their admiration of His character.  As Jesus opens before them the riches of redemption and the amazing achievements in the great controversy with Satan, the hearts of the ransomed thrill with more fervent devotion, and with more rapturous joy they sweep the harps of gold; and ten thousand times ten thousand and thousands of thousands of voices unite to swell the mighty chorus of praise.”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0628D6-50D9-7D41-901C-CEB91B40EAC7}" type="slidenum">
              <a:rPr lang="en-US" smtClean="0"/>
              <a:t>9</a:t>
            </a:fld>
            <a:endParaRPr lang="en-US"/>
          </a:p>
        </p:txBody>
      </p:sp>
    </p:spTree>
    <p:extLst>
      <p:ext uri="{BB962C8B-B14F-4D97-AF65-F5344CB8AC3E}">
        <p14:creationId xmlns:p14="http://schemas.microsoft.com/office/powerpoint/2010/main" val="1502379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BC1DC6-A3F2-7B40-A4D0-CE1EEAC3E8C4}"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200437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BC1DC6-A3F2-7B40-A4D0-CE1EEAC3E8C4}"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186751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BC1DC6-A3F2-7B40-A4D0-CE1EEAC3E8C4}"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176817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BC1DC6-A3F2-7B40-A4D0-CE1EEAC3E8C4}"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211023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BC1DC6-A3F2-7B40-A4D0-CE1EEAC3E8C4}"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109666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BC1DC6-A3F2-7B40-A4D0-CE1EEAC3E8C4}"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1882129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BC1DC6-A3F2-7B40-A4D0-CE1EEAC3E8C4}"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52275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BC1DC6-A3F2-7B40-A4D0-CE1EEAC3E8C4}"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60521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C1DC6-A3F2-7B40-A4D0-CE1EEAC3E8C4}"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1362994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C1DC6-A3F2-7B40-A4D0-CE1EEAC3E8C4}"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64513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C1DC6-A3F2-7B40-A4D0-CE1EEAC3E8C4}"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2FE15-B5E5-6C40-92EB-3D6CB14E9E19}" type="slidenum">
              <a:rPr lang="en-US" smtClean="0"/>
              <a:t>‹#›</a:t>
            </a:fld>
            <a:endParaRPr lang="en-US"/>
          </a:p>
        </p:txBody>
      </p:sp>
    </p:spTree>
    <p:extLst>
      <p:ext uri="{BB962C8B-B14F-4D97-AF65-F5344CB8AC3E}">
        <p14:creationId xmlns:p14="http://schemas.microsoft.com/office/powerpoint/2010/main" val="184104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C1DC6-A3F2-7B40-A4D0-CE1EEAC3E8C4}"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2FE15-B5E5-6C40-92EB-3D6CB14E9E19}" type="slidenum">
              <a:rPr lang="en-US" smtClean="0"/>
              <a:t>‹#›</a:t>
            </a:fld>
            <a:endParaRPr lang="en-US"/>
          </a:p>
        </p:txBody>
      </p:sp>
    </p:spTree>
    <p:extLst>
      <p:ext uri="{BB962C8B-B14F-4D97-AF65-F5344CB8AC3E}">
        <p14:creationId xmlns:p14="http://schemas.microsoft.com/office/powerpoint/2010/main" val="1980731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smtClean="0">
                <a:solidFill>
                  <a:schemeClr val="bg1"/>
                </a:solidFill>
                <a:latin typeface="+mn-lt"/>
              </a:rPr>
              <a:t>Women </a:t>
            </a:r>
            <a:r>
              <a:rPr lang="en-US" sz="4800" b="1" i="1" dirty="0" smtClean="0">
                <a:solidFill>
                  <a:srgbClr val="FFC000"/>
                </a:solidFill>
                <a:latin typeface="Palatino Linotype" charset="0"/>
                <a:ea typeface="Palatino Linotype" charset="0"/>
                <a:cs typeface="Palatino Linotype" charset="0"/>
              </a:rPr>
              <a:t>Discovering</a:t>
            </a:r>
            <a:r>
              <a:rPr lang="en-US" sz="4800" b="1" dirty="0" smtClean="0">
                <a:solidFill>
                  <a:srgbClr val="FFC000"/>
                </a:solidFill>
                <a:latin typeface="+mn-lt"/>
              </a:rPr>
              <a:t> </a:t>
            </a:r>
            <a:r>
              <a:rPr lang="en-US" sz="4800" b="1" dirty="0"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605818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297575"/>
            <a:ext cx="7886700" cy="3690272"/>
          </a:xfrm>
        </p:spPr>
        <p:txBody>
          <a:bodyPr>
            <a:normAutofit/>
          </a:bodyPr>
          <a:lstStyle/>
          <a:p>
            <a:pPr marL="0" lvl="0" indent="0" algn="ctr">
              <a:buNone/>
            </a:pPr>
            <a:r>
              <a:rPr lang="en-US" dirty="0">
                <a:solidFill>
                  <a:schemeClr val="bg1"/>
                </a:solidFill>
              </a:rPr>
              <a:t>As a woman precious to your Lord, do you want to be one of the redeemed, saved by Jesus, you Friend, your Elder Brother, your Comforter, your Counselor and loving Magistrate?</a:t>
            </a:r>
          </a:p>
          <a:p>
            <a:pPr marL="0" indent="0" algn="ctr">
              <a:buNone/>
            </a:pPr>
            <a:endParaRPr lang="en-US" dirty="0">
              <a:solidFill>
                <a:schemeClr val="bg1"/>
              </a:solidFill>
            </a:endParaRPr>
          </a:p>
          <a:p>
            <a:pPr marL="0" lvl="0" indent="0" algn="ctr">
              <a:buNone/>
            </a:pPr>
            <a:r>
              <a:rPr lang="en-US" dirty="0">
                <a:solidFill>
                  <a:srgbClr val="FFC000"/>
                </a:solidFill>
              </a:rPr>
              <a:t>Will you ask Him to come into your heart right now?</a:t>
            </a:r>
          </a:p>
          <a:p>
            <a:pPr marL="0" indent="0" algn="ctr">
              <a:buNone/>
            </a:pPr>
            <a:r>
              <a:rPr lang="en-US" dirty="0">
                <a:solidFill>
                  <a:srgbClr val="FFC000"/>
                </a:solidFill>
              </a:rPr>
              <a:t/>
            </a:r>
            <a:br>
              <a:rPr lang="en-US" dirty="0">
                <a:solidFill>
                  <a:srgbClr val="FFC000"/>
                </a:solidFill>
              </a:rPr>
            </a:br>
            <a:endParaRPr lang="en-US" dirty="0">
              <a:solidFill>
                <a:srgbClr val="FFC000"/>
              </a:solidFill>
            </a:endParaRPr>
          </a:p>
        </p:txBody>
      </p:sp>
    </p:spTree>
    <p:extLst>
      <p:ext uri="{BB962C8B-B14F-4D97-AF65-F5344CB8AC3E}">
        <p14:creationId xmlns:p14="http://schemas.microsoft.com/office/powerpoint/2010/main" val="11131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304183" y="483114"/>
            <a:ext cx="4680769" cy="1325563"/>
          </a:xfrm>
        </p:spPr>
        <p:txBody>
          <a:bodyPr>
            <a:normAutofit/>
          </a:bodyPr>
          <a:lstStyle/>
          <a:p>
            <a:r>
              <a:rPr lang="en-US" sz="4000" b="1" dirty="0">
                <a:solidFill>
                  <a:schemeClr val="bg1"/>
                </a:solidFill>
                <a:latin typeface="+mn-lt"/>
              </a:rPr>
              <a:t>JESUS IS </a:t>
            </a:r>
            <a:r>
              <a:rPr lang="en-US" sz="4000" b="1" dirty="0">
                <a:solidFill>
                  <a:srgbClr val="FFC000"/>
                </a:solidFill>
                <a:latin typeface="+mn-lt"/>
              </a:rPr>
              <a:t>MY HOPE </a:t>
            </a:r>
            <a:r>
              <a:rPr lang="en-US" sz="4000" b="1" dirty="0">
                <a:solidFill>
                  <a:schemeClr val="bg1"/>
                </a:solidFill>
                <a:latin typeface="+mn-lt"/>
              </a:rPr>
              <a:t>FOR THE FUTURE</a:t>
            </a:r>
            <a:endParaRPr lang="en-US" sz="4000" dirty="0">
              <a:solidFill>
                <a:schemeClr val="bg1"/>
              </a:solidFill>
              <a:latin typeface="+mn-lt"/>
            </a:endParaRPr>
          </a:p>
        </p:txBody>
      </p:sp>
      <p:sp>
        <p:nvSpPr>
          <p:cNvPr id="3" name="Content Placeholder 2"/>
          <p:cNvSpPr>
            <a:spLocks noGrp="1"/>
          </p:cNvSpPr>
          <p:nvPr>
            <p:ph idx="1"/>
          </p:nvPr>
        </p:nvSpPr>
        <p:spPr>
          <a:xfrm>
            <a:off x="628650" y="2386065"/>
            <a:ext cx="7886700" cy="4351338"/>
          </a:xfrm>
        </p:spPr>
        <p:txBody>
          <a:bodyPr>
            <a:noAutofit/>
          </a:bodyPr>
          <a:lstStyle/>
          <a:p>
            <a:pPr marL="0" indent="0" algn="ctr">
              <a:buNone/>
            </a:pPr>
            <a:r>
              <a:rPr lang="en-US" dirty="0"/>
              <a:t>“Then I heard every creature in heaven and on earth </a:t>
            </a:r>
          </a:p>
          <a:p>
            <a:pPr marL="0" indent="0" algn="ctr">
              <a:buNone/>
            </a:pPr>
            <a:r>
              <a:rPr lang="en-US" dirty="0"/>
              <a:t>and under the earth and on the sea, </a:t>
            </a:r>
          </a:p>
          <a:p>
            <a:pPr marL="0" indent="0" algn="ctr">
              <a:buNone/>
            </a:pPr>
            <a:r>
              <a:rPr lang="en-US" dirty="0"/>
              <a:t>and all that is in them, singing:</a:t>
            </a:r>
          </a:p>
          <a:p>
            <a:pPr marL="0" indent="0" algn="ctr">
              <a:buNone/>
            </a:pPr>
            <a:r>
              <a:rPr lang="en-US" dirty="0"/>
              <a:t>‘To Him who sits on the throne and to the Lamb</a:t>
            </a:r>
          </a:p>
          <a:p>
            <a:pPr marL="0" indent="0" algn="ctr">
              <a:buNone/>
            </a:pPr>
            <a:r>
              <a:rPr lang="en-US" dirty="0"/>
              <a:t>be praise and honor and glory and power, </a:t>
            </a:r>
          </a:p>
          <a:p>
            <a:pPr marL="0" indent="0" algn="ctr">
              <a:buNone/>
            </a:pPr>
            <a:r>
              <a:rPr lang="en-US" dirty="0"/>
              <a:t>forever and ever!’”</a:t>
            </a:r>
          </a:p>
          <a:p>
            <a:pPr marL="0" indent="0" algn="ctr">
              <a:buNone/>
            </a:pPr>
            <a:r>
              <a:rPr lang="en-US" dirty="0"/>
              <a:t> </a:t>
            </a:r>
            <a:r>
              <a:rPr lang="en-US" dirty="0" smtClean="0"/>
              <a:t>Rev</a:t>
            </a:r>
            <a:r>
              <a:rPr lang="en-US" dirty="0"/>
              <a:t>. 5:13, NIV</a:t>
            </a:r>
            <a:endParaRPr lang="en-US" i="1" dirty="0"/>
          </a:p>
          <a:p>
            <a:pPr marL="0" indent="0" algn="ctr">
              <a:buNone/>
            </a:pPr>
            <a:r>
              <a:rPr lang="en-US" dirty="0"/>
              <a:t> </a:t>
            </a:r>
          </a:p>
          <a:p>
            <a:pPr marL="0" indent="0" algn="ctr">
              <a:buNone/>
            </a:pPr>
            <a:r>
              <a:rPr lang="en-US" dirty="0"/>
              <a:t> </a:t>
            </a:r>
          </a:p>
        </p:txBody>
      </p:sp>
    </p:spTree>
    <p:extLst>
      <p:ext uri="{BB962C8B-B14F-4D97-AF65-F5344CB8AC3E}">
        <p14:creationId xmlns:p14="http://schemas.microsoft.com/office/powerpoint/2010/main" val="1878885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4339698"/>
            <a:ext cx="7772400" cy="2387600"/>
          </a:xfrm>
        </p:spPr>
        <p:txBody>
          <a:bodyPr>
            <a:normAutofit fontScale="90000"/>
          </a:bodyPr>
          <a:lstStyle/>
          <a:p>
            <a:r>
              <a:rPr lang="en-US" sz="4800" b="1" dirty="0">
                <a:solidFill>
                  <a:srgbClr val="FFC000"/>
                </a:solidFill>
                <a:latin typeface="+mn-lt"/>
              </a:rPr>
              <a:t>Lesson </a:t>
            </a:r>
            <a:r>
              <a:rPr lang="en-US" sz="4800" b="1" dirty="0" smtClean="0">
                <a:solidFill>
                  <a:srgbClr val="FFC000"/>
                </a:solidFill>
                <a:latin typeface="+mn-lt"/>
              </a:rPr>
              <a:t>Twelve</a:t>
            </a:r>
            <a:br>
              <a:rPr lang="en-US" sz="4800" b="1" dirty="0" smtClean="0">
                <a:solidFill>
                  <a:srgbClr val="FFC000"/>
                </a:solidFill>
                <a:latin typeface="+mn-lt"/>
              </a:rPr>
            </a:br>
            <a:r>
              <a:rPr lang="en-US" sz="4800" b="1" dirty="0" smtClean="0">
                <a:solidFill>
                  <a:schemeClr val="bg1"/>
                </a:solidFill>
                <a:latin typeface="+mn-lt"/>
              </a:rPr>
              <a:t>Jesus </a:t>
            </a:r>
            <a:r>
              <a:rPr lang="en-US" sz="4800" b="1" dirty="0">
                <a:solidFill>
                  <a:schemeClr val="bg1"/>
                </a:solidFill>
                <a:latin typeface="+mn-lt"/>
              </a:rPr>
              <a:t>is </a:t>
            </a:r>
            <a:r>
              <a:rPr lang="en-US" sz="4800" b="1" i="1" dirty="0" smtClean="0">
                <a:solidFill>
                  <a:schemeClr val="bg1"/>
                </a:solidFill>
                <a:latin typeface="Palatino Linotype" charset="0"/>
                <a:ea typeface="Palatino Linotype" charset="0"/>
                <a:cs typeface="Palatino Linotype" charset="0"/>
              </a:rPr>
              <a:t>My</a:t>
            </a:r>
            <a:r>
              <a:rPr lang="en-US" sz="4800" b="1" i="1" dirty="0">
                <a:latin typeface="Palatino Linotype" charset="0"/>
                <a:ea typeface="Palatino Linotype" charset="0"/>
                <a:cs typeface="Palatino Linotype" charset="0"/>
              </a:rPr>
              <a:t> </a:t>
            </a:r>
            <a:r>
              <a:rPr lang="en-US" sz="4800" b="1" i="1" dirty="0">
                <a:solidFill>
                  <a:schemeClr val="bg1"/>
                </a:solidFill>
                <a:latin typeface="Palatino Linotype" charset="0"/>
                <a:ea typeface="Palatino Linotype" charset="0"/>
                <a:cs typeface="Palatino Linotype" charset="0"/>
              </a:rPr>
              <a:t>Hope for The Future</a:t>
            </a:r>
            <a:r>
              <a:rPr lang="en-US" sz="4800" b="1" dirty="0">
                <a:solidFill>
                  <a:schemeClr val="bg1"/>
                </a:solidFill>
                <a:latin typeface="Palatino Linotype" charset="0"/>
                <a:ea typeface="Palatino Linotype" charset="0"/>
                <a:cs typeface="Palatino Linotype" charset="0"/>
              </a:rPr>
              <a:t/>
            </a:r>
            <a:br>
              <a:rPr lang="en-US" sz="4800" b="1" dirty="0">
                <a:solidFill>
                  <a:schemeClr val="bg1"/>
                </a:solidFill>
                <a:latin typeface="Palatino Linotype" charset="0"/>
                <a:ea typeface="Palatino Linotype" charset="0"/>
                <a:cs typeface="Palatino Linotype" charset="0"/>
              </a:rPr>
            </a:br>
            <a:r>
              <a:rPr lang="en-US" sz="4800" b="1" i="1" dirty="0" smtClean="0">
                <a:solidFill>
                  <a:schemeClr val="bg1"/>
                </a:solidFill>
                <a:latin typeface="Palatino Linotype" charset="0"/>
                <a:ea typeface="Palatino Linotype" charset="0"/>
                <a:cs typeface="Palatino Linotype" charset="0"/>
              </a:rPr>
              <a:t> </a:t>
            </a:r>
            <a:endParaRPr lang="en-U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886693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186197" y="571605"/>
            <a:ext cx="7886700" cy="1325563"/>
          </a:xfrm>
        </p:spPr>
        <p:txBody>
          <a:bodyPr/>
          <a:lstStyle/>
          <a:p>
            <a:r>
              <a:rPr lang="en-US" b="1" dirty="0">
                <a:solidFill>
                  <a:schemeClr val="bg1"/>
                </a:solidFill>
                <a:latin typeface="+mn-lt"/>
              </a:rPr>
              <a:t> </a:t>
            </a:r>
            <a:br>
              <a:rPr lang="en-US" b="1" dirty="0">
                <a:solidFill>
                  <a:schemeClr val="bg1"/>
                </a:solidFill>
                <a:latin typeface="+mn-lt"/>
              </a:rPr>
            </a:br>
            <a:r>
              <a:rPr lang="en-US" b="1" dirty="0">
                <a:solidFill>
                  <a:schemeClr val="bg1"/>
                </a:solidFill>
                <a:latin typeface="+mn-lt"/>
              </a:rPr>
              <a:t>THE PROMISE</a:t>
            </a:r>
          </a:p>
        </p:txBody>
      </p:sp>
      <p:sp>
        <p:nvSpPr>
          <p:cNvPr id="3" name="Content Placeholder 2"/>
          <p:cNvSpPr>
            <a:spLocks noGrp="1"/>
          </p:cNvSpPr>
          <p:nvPr>
            <p:ph idx="1"/>
          </p:nvPr>
        </p:nvSpPr>
        <p:spPr>
          <a:xfrm>
            <a:off x="628650" y="3064490"/>
            <a:ext cx="7886700" cy="1478014"/>
          </a:xfrm>
        </p:spPr>
        <p:txBody>
          <a:bodyPr>
            <a:noAutofit/>
          </a:bodyPr>
          <a:lstStyle/>
          <a:p>
            <a:pPr marL="514350" lvl="0" indent="-514350" algn="ctr">
              <a:lnSpc>
                <a:spcPct val="100000"/>
              </a:lnSpc>
              <a:buAutoNum type="arabicPeriod"/>
            </a:pPr>
            <a:r>
              <a:rPr lang="en-US" dirty="0" smtClean="0"/>
              <a:t>What </a:t>
            </a:r>
            <a:r>
              <a:rPr lang="en-US" dirty="0"/>
              <a:t>precious promise did Jesus give His disciples at that time?  </a:t>
            </a:r>
            <a:endParaRPr lang="en-US" dirty="0" smtClean="0"/>
          </a:p>
          <a:p>
            <a:pPr marL="0" lvl="0" indent="0" algn="ctr">
              <a:lnSpc>
                <a:spcPct val="100000"/>
              </a:lnSpc>
              <a:buNone/>
            </a:pPr>
            <a:r>
              <a:rPr lang="en-US" dirty="0" smtClean="0"/>
              <a:t>(</a:t>
            </a:r>
            <a:r>
              <a:rPr lang="en-US" dirty="0"/>
              <a:t>John 14:1-3).</a:t>
            </a:r>
          </a:p>
          <a:p>
            <a:pPr marL="0" indent="0" algn="ctr">
              <a:lnSpc>
                <a:spcPct val="100000"/>
              </a:lnSpc>
              <a:buNone/>
            </a:pPr>
            <a:r>
              <a:rPr lang="en-US" dirty="0"/>
              <a:t/>
            </a:r>
            <a:br>
              <a:rPr lang="en-US" dirty="0"/>
            </a:br>
            <a:r>
              <a:rPr lang="en-US" b="1" dirty="0"/>
              <a:t> </a:t>
            </a:r>
            <a:endParaRPr lang="en-US" dirty="0"/>
          </a:p>
        </p:txBody>
      </p:sp>
    </p:spTree>
    <p:extLst>
      <p:ext uri="{BB962C8B-B14F-4D97-AF65-F5344CB8AC3E}">
        <p14:creationId xmlns:p14="http://schemas.microsoft.com/office/powerpoint/2010/main" val="1181457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9214" y="837077"/>
            <a:ext cx="7886700" cy="1325563"/>
          </a:xfrm>
        </p:spPr>
        <p:txBody>
          <a:bodyPr>
            <a:normAutofit fontScale="90000"/>
          </a:bodyPr>
          <a:lstStyle/>
          <a:p>
            <a:r>
              <a:rPr lang="en-US" b="1" dirty="0" smtClean="0">
                <a:solidFill>
                  <a:schemeClr val="bg1"/>
                </a:solidFill>
                <a:latin typeface="+mn-lt"/>
              </a:rPr>
              <a:t/>
            </a:r>
            <a:br>
              <a:rPr lang="en-US" b="1" dirty="0" smtClean="0">
                <a:solidFill>
                  <a:schemeClr val="bg1"/>
                </a:solidFill>
                <a:latin typeface="+mn-lt"/>
              </a:rPr>
            </a:br>
            <a:r>
              <a:rPr lang="en-US" b="1" dirty="0" smtClean="0">
                <a:solidFill>
                  <a:schemeClr val="bg1"/>
                </a:solidFill>
                <a:latin typeface="+mn-lt"/>
              </a:rPr>
              <a:t>INSTRUCTION </a:t>
            </a:r>
            <a:r>
              <a:rPr lang="en-US" b="1" dirty="0">
                <a:solidFill>
                  <a:schemeClr val="bg1"/>
                </a:solidFill>
                <a:latin typeface="+mn-lt"/>
              </a:rPr>
              <a:t>OF JESUS</a:t>
            </a:r>
            <a:br>
              <a:rPr lang="en-US" b="1" dirty="0">
                <a:solidFill>
                  <a:schemeClr val="bg1"/>
                </a:solidFill>
                <a:latin typeface="+mn-lt"/>
              </a:rPr>
            </a:br>
            <a:r>
              <a:rPr lang="en-US" b="1" dirty="0">
                <a:solidFill>
                  <a:schemeClr val="bg1"/>
                </a:solidFill>
                <a:latin typeface="+mn-lt"/>
              </a:rPr>
              <a:t> </a:t>
            </a:r>
            <a:endParaRPr lang="en-US" dirty="0">
              <a:solidFill>
                <a:schemeClr val="bg1"/>
              </a:solidFill>
              <a:latin typeface="+mn-lt"/>
            </a:endParaRPr>
          </a:p>
        </p:txBody>
      </p:sp>
      <p:sp>
        <p:nvSpPr>
          <p:cNvPr id="3" name="Content Placeholder 2"/>
          <p:cNvSpPr>
            <a:spLocks noGrp="1"/>
          </p:cNvSpPr>
          <p:nvPr>
            <p:ph idx="1"/>
          </p:nvPr>
        </p:nvSpPr>
        <p:spPr>
          <a:xfrm>
            <a:off x="628650" y="1560151"/>
            <a:ext cx="7886700" cy="5489575"/>
          </a:xfrm>
        </p:spPr>
        <p:txBody>
          <a:bodyPr>
            <a:normAutofit fontScale="92500" lnSpcReduction="20000"/>
          </a:bodyPr>
          <a:lstStyle/>
          <a:p>
            <a:pPr marL="0" indent="0" algn="ctr">
              <a:lnSpc>
                <a:spcPct val="120000"/>
              </a:lnSpc>
              <a:buNone/>
            </a:pPr>
            <a:r>
              <a:rPr lang="en-US" b="1" dirty="0"/>
              <a:t> </a:t>
            </a:r>
            <a:endParaRPr lang="en-US" dirty="0"/>
          </a:p>
          <a:p>
            <a:pPr marL="0" lvl="0" indent="0" algn="ctr">
              <a:lnSpc>
                <a:spcPct val="120000"/>
              </a:lnSpc>
              <a:buNone/>
            </a:pPr>
            <a:r>
              <a:rPr lang="en-US" dirty="0" smtClean="0"/>
              <a:t>2. Where </a:t>
            </a:r>
            <a:r>
              <a:rPr lang="en-US" dirty="0"/>
              <a:t>did Jesus go?  </a:t>
            </a:r>
            <a:endParaRPr lang="en-US" dirty="0" smtClean="0"/>
          </a:p>
          <a:p>
            <a:pPr marL="0" lvl="0" indent="0" algn="ctr">
              <a:lnSpc>
                <a:spcPct val="120000"/>
              </a:lnSpc>
              <a:buNone/>
            </a:pPr>
            <a:r>
              <a:rPr lang="en-US" dirty="0" smtClean="0"/>
              <a:t>(</a:t>
            </a:r>
            <a:r>
              <a:rPr lang="en-US" dirty="0"/>
              <a:t>John 16:16</a:t>
            </a:r>
            <a:r>
              <a:rPr lang="en-US" dirty="0" smtClean="0"/>
              <a:t>)</a:t>
            </a:r>
            <a:endParaRPr lang="en-US" dirty="0"/>
          </a:p>
          <a:p>
            <a:pPr marL="0" indent="0" algn="ctr">
              <a:lnSpc>
                <a:spcPct val="120000"/>
              </a:lnSpc>
              <a:buNone/>
            </a:pPr>
            <a:r>
              <a:rPr lang="en-US" dirty="0"/>
              <a:t> </a:t>
            </a:r>
            <a:r>
              <a:rPr lang="en-US" dirty="0" smtClean="0"/>
              <a:t>3. Why</a:t>
            </a:r>
            <a:r>
              <a:rPr lang="en-US" dirty="0"/>
              <a:t>? </a:t>
            </a:r>
            <a:endParaRPr lang="en-US" dirty="0" smtClean="0"/>
          </a:p>
          <a:p>
            <a:pPr marL="0" indent="0" algn="ctr">
              <a:lnSpc>
                <a:spcPct val="120000"/>
              </a:lnSpc>
              <a:buNone/>
            </a:pPr>
            <a:r>
              <a:rPr lang="en-US" dirty="0" smtClean="0"/>
              <a:t> </a:t>
            </a:r>
            <a:r>
              <a:rPr lang="en-US" dirty="0"/>
              <a:t>(John 14:3</a:t>
            </a:r>
            <a:r>
              <a:rPr lang="en-US" dirty="0" smtClean="0"/>
              <a:t>)</a:t>
            </a:r>
            <a:r>
              <a:rPr lang="en-US" dirty="0"/>
              <a:t> </a:t>
            </a:r>
          </a:p>
          <a:p>
            <a:pPr marL="0" indent="0" algn="ctr">
              <a:lnSpc>
                <a:spcPct val="120000"/>
              </a:lnSpc>
              <a:buNone/>
            </a:pPr>
            <a:r>
              <a:rPr lang="en-US" dirty="0" smtClean="0"/>
              <a:t>4. </a:t>
            </a:r>
            <a:r>
              <a:rPr lang="en-US" dirty="0"/>
              <a:t> </a:t>
            </a:r>
            <a:r>
              <a:rPr lang="en-US" dirty="0" smtClean="0"/>
              <a:t>What </a:t>
            </a:r>
            <a:r>
              <a:rPr lang="en-US" dirty="0"/>
              <a:t>work did Jesus leave to be done?  (John 13:34, 35; John 14:15; John 15:12; Matthew 28:19, 20</a:t>
            </a:r>
            <a:r>
              <a:rPr lang="en-US" dirty="0" smtClean="0"/>
              <a:t>)</a:t>
            </a:r>
            <a:r>
              <a:rPr lang="en-US" dirty="0"/>
              <a:t> </a:t>
            </a:r>
          </a:p>
          <a:p>
            <a:pPr marL="0" indent="0" algn="ctr">
              <a:lnSpc>
                <a:spcPct val="120000"/>
              </a:lnSpc>
              <a:buNone/>
            </a:pPr>
            <a:r>
              <a:rPr lang="en-US" dirty="0" smtClean="0"/>
              <a:t>5. How </a:t>
            </a:r>
            <a:r>
              <a:rPr lang="en-US" dirty="0"/>
              <a:t>do we know that Jesus meant to invite everyone to love one another and follow Him?  (John 17:20-23; Titus 2:11, 12)</a:t>
            </a:r>
          </a:p>
          <a:p>
            <a:pPr marL="0" indent="0" algn="ctr">
              <a:lnSpc>
                <a:spcPct val="120000"/>
              </a:lnSpc>
              <a:buNone/>
            </a:pPr>
            <a:r>
              <a:rPr lang="en-US" dirty="0"/>
              <a:t> </a:t>
            </a:r>
          </a:p>
        </p:txBody>
      </p:sp>
    </p:spTree>
    <p:extLst>
      <p:ext uri="{BB962C8B-B14F-4D97-AF65-F5344CB8AC3E}">
        <p14:creationId xmlns:p14="http://schemas.microsoft.com/office/powerpoint/2010/main" val="190495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628650" y="2179588"/>
            <a:ext cx="7886700" cy="4351338"/>
          </a:xfrm>
        </p:spPr>
        <p:txBody>
          <a:bodyPr/>
          <a:lstStyle/>
          <a:p>
            <a:pPr marL="0" indent="0" algn="ctr">
              <a:lnSpc>
                <a:spcPct val="100000"/>
              </a:lnSpc>
              <a:buNone/>
            </a:pPr>
            <a:r>
              <a:rPr lang="en-US" dirty="0"/>
              <a:t>“All may find something to do.  ‘The poor always ye have with you’ (John 12:8), Jesus said, and none need feel that there is no place where they can labor for Him.  Millions upon millions of human souls ready to perish, bound in chains of ignorance and sin, have never so much as heard of Christ’s love for them.  Were our condition and theirs to be reversed, what would we desire them to do for us</a:t>
            </a:r>
            <a:r>
              <a:rPr lang="en-US" dirty="0" smtClean="0"/>
              <a:t>?</a:t>
            </a:r>
          </a:p>
          <a:p>
            <a:pPr marL="0" indent="0" algn="ctr">
              <a:lnSpc>
                <a:spcPct val="100000"/>
              </a:lnSpc>
              <a:buNone/>
            </a:pPr>
            <a:r>
              <a:rPr lang="en-US" i="1" dirty="0"/>
              <a:t>The Desire of Ages</a:t>
            </a:r>
            <a:r>
              <a:rPr lang="en-US" dirty="0"/>
              <a:t>, p. </a:t>
            </a:r>
            <a:r>
              <a:rPr lang="en-US" dirty="0" smtClean="0"/>
              <a:t>639</a:t>
            </a:r>
            <a:endParaRPr lang="en-US" dirty="0"/>
          </a:p>
          <a:p>
            <a:pPr marL="0" indent="0" algn="ctr">
              <a:lnSpc>
                <a:spcPct val="100000"/>
              </a:lnSpc>
              <a:buNone/>
            </a:pPr>
            <a:endParaRPr lang="en-US" dirty="0"/>
          </a:p>
        </p:txBody>
      </p:sp>
    </p:spTree>
    <p:extLst>
      <p:ext uri="{BB962C8B-B14F-4D97-AF65-F5344CB8AC3E}">
        <p14:creationId xmlns:p14="http://schemas.microsoft.com/office/powerpoint/2010/main" val="1412251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471950" y="2120594"/>
            <a:ext cx="8190885" cy="4737405"/>
          </a:xfrm>
        </p:spPr>
        <p:txBody>
          <a:bodyPr>
            <a:normAutofit lnSpcReduction="10000"/>
          </a:bodyPr>
          <a:lstStyle/>
          <a:p>
            <a:pPr marL="0" lvl="0" indent="0" algn="ctr">
              <a:lnSpc>
                <a:spcPct val="110000"/>
              </a:lnSpc>
              <a:buNone/>
            </a:pPr>
            <a:r>
              <a:rPr lang="en-US" dirty="0" smtClean="0"/>
              <a:t>6. What </a:t>
            </a:r>
            <a:r>
              <a:rPr lang="en-US" dirty="0"/>
              <a:t>evidence do we have that the apostles felt they had fulfilled their mission and were looking forward to Jesus’ return?  </a:t>
            </a:r>
            <a:r>
              <a:rPr lang="en-US" dirty="0" smtClean="0"/>
              <a:t>Paul </a:t>
            </a:r>
            <a:r>
              <a:rPr lang="en-US" dirty="0"/>
              <a:t>(II Timothy 4:6-8</a:t>
            </a:r>
            <a:r>
              <a:rPr lang="en-US" dirty="0" smtClean="0"/>
              <a:t>): </a:t>
            </a:r>
          </a:p>
          <a:p>
            <a:pPr marL="0" lvl="0" indent="0" algn="ctr">
              <a:buNone/>
            </a:pPr>
            <a:r>
              <a:rPr lang="en-US" dirty="0" smtClean="0"/>
              <a:t>John </a:t>
            </a:r>
            <a:r>
              <a:rPr lang="en-US" dirty="0"/>
              <a:t>(Revelation 22:20</a:t>
            </a:r>
            <a:r>
              <a:rPr lang="en-US" dirty="0" smtClean="0"/>
              <a:t>)</a:t>
            </a:r>
            <a:endParaRPr lang="en-US" dirty="0"/>
          </a:p>
          <a:p>
            <a:pPr marL="0" indent="0" algn="ctr">
              <a:buNone/>
            </a:pPr>
            <a:r>
              <a:rPr lang="en-US" dirty="0"/>
              <a:t> </a:t>
            </a:r>
            <a:br>
              <a:rPr lang="en-US" dirty="0"/>
            </a:br>
            <a:r>
              <a:rPr lang="en-US" dirty="0" smtClean="0"/>
              <a:t>7. What </a:t>
            </a:r>
            <a:r>
              <a:rPr lang="en-US" dirty="0"/>
              <a:t>hope can we share with Paul?  </a:t>
            </a:r>
            <a:endParaRPr lang="en-US" dirty="0" smtClean="0"/>
          </a:p>
          <a:p>
            <a:pPr marL="0" indent="0" algn="ctr">
              <a:buNone/>
            </a:pPr>
            <a:r>
              <a:rPr lang="en-US" dirty="0" smtClean="0"/>
              <a:t>(</a:t>
            </a:r>
            <a:r>
              <a:rPr lang="en-US" dirty="0"/>
              <a:t>Titus 1:2, Titus 2:13,14)</a:t>
            </a:r>
          </a:p>
          <a:p>
            <a:pPr marL="0" indent="0" algn="ctr">
              <a:buNone/>
            </a:pPr>
            <a:r>
              <a:rPr lang="en-US" dirty="0"/>
              <a:t> </a:t>
            </a:r>
          </a:p>
          <a:p>
            <a:pPr marL="0" lvl="0" indent="0" algn="ctr">
              <a:buNone/>
            </a:pPr>
            <a:r>
              <a:rPr lang="en-US" dirty="0" smtClean="0"/>
              <a:t>8. What </a:t>
            </a:r>
            <a:r>
              <a:rPr lang="en-US" dirty="0"/>
              <a:t>help can we depend upon?  </a:t>
            </a:r>
            <a:endParaRPr lang="en-US" dirty="0" smtClean="0"/>
          </a:p>
          <a:p>
            <a:pPr marL="0" lvl="0" indent="0" algn="ctr">
              <a:buNone/>
            </a:pPr>
            <a:r>
              <a:rPr lang="en-US" dirty="0" smtClean="0"/>
              <a:t>(</a:t>
            </a:r>
            <a:r>
              <a:rPr lang="en-US" dirty="0"/>
              <a:t>John 14:16; Titus 3:3-6)</a:t>
            </a:r>
          </a:p>
        </p:txBody>
      </p:sp>
    </p:spTree>
    <p:extLst>
      <p:ext uri="{BB962C8B-B14F-4D97-AF65-F5344CB8AC3E}">
        <p14:creationId xmlns:p14="http://schemas.microsoft.com/office/powerpoint/2010/main" val="165884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740026"/>
            <a:ext cx="7886700" cy="2657885"/>
          </a:xfrm>
        </p:spPr>
        <p:txBody>
          <a:bodyPr>
            <a:normAutofit/>
          </a:bodyPr>
          <a:lstStyle/>
          <a:p>
            <a:pPr marL="0" indent="0" algn="ctr">
              <a:buNone/>
            </a:pPr>
            <a:r>
              <a:rPr lang="en-US" sz="3200" dirty="0">
                <a:solidFill>
                  <a:schemeClr val="bg1"/>
                </a:solidFill>
              </a:rPr>
              <a:t>“When we realize that we are workers together with God, His promises will not be spoken with indifference.  They will burn in our hearts, and kindle upon our lips. </a:t>
            </a:r>
            <a:endParaRPr lang="en-US" sz="3200" dirty="0" smtClean="0">
              <a:solidFill>
                <a:schemeClr val="bg1"/>
              </a:solidFill>
            </a:endParaRPr>
          </a:p>
          <a:p>
            <a:pPr marL="0" indent="0" algn="ctr">
              <a:buNone/>
            </a:pPr>
            <a:r>
              <a:rPr lang="en-US" sz="3200" i="1" dirty="0" smtClean="0">
                <a:solidFill>
                  <a:schemeClr val="bg1"/>
                </a:solidFill>
              </a:rPr>
              <a:t>The </a:t>
            </a:r>
            <a:r>
              <a:rPr lang="en-US" sz="3200" i="1" dirty="0">
                <a:solidFill>
                  <a:schemeClr val="bg1"/>
                </a:solidFill>
              </a:rPr>
              <a:t>Desire of Ages</a:t>
            </a:r>
            <a:r>
              <a:rPr lang="en-US" sz="3200" dirty="0">
                <a:solidFill>
                  <a:schemeClr val="bg1"/>
                </a:solidFill>
              </a:rPr>
              <a:t>, p. 641</a:t>
            </a:r>
          </a:p>
        </p:txBody>
      </p:sp>
    </p:spTree>
    <p:extLst>
      <p:ext uri="{BB962C8B-B14F-4D97-AF65-F5344CB8AC3E}">
        <p14:creationId xmlns:p14="http://schemas.microsoft.com/office/powerpoint/2010/main" val="2099234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327070"/>
            <a:ext cx="7886700" cy="4351338"/>
          </a:xfrm>
        </p:spPr>
        <p:txBody>
          <a:bodyPr/>
          <a:lstStyle/>
          <a:p>
            <a:pPr marL="0" lvl="0" indent="0" algn="ctr">
              <a:buNone/>
            </a:pPr>
            <a:r>
              <a:rPr lang="en-US" dirty="0" smtClean="0"/>
              <a:t>9. What </a:t>
            </a:r>
            <a:r>
              <a:rPr lang="en-US" dirty="0"/>
              <a:t>is the promised reward?  (Titus 3:7)</a:t>
            </a:r>
          </a:p>
          <a:p>
            <a:pPr marL="0" indent="0" algn="ctr">
              <a:buNone/>
            </a:pPr>
            <a:r>
              <a:rPr lang="en-US" dirty="0"/>
              <a:t> </a:t>
            </a:r>
          </a:p>
          <a:p>
            <a:pPr marL="0" indent="0" algn="ctr">
              <a:buNone/>
            </a:pPr>
            <a:r>
              <a:rPr lang="en-US" dirty="0">
                <a:solidFill>
                  <a:srgbClr val="7030A0"/>
                </a:solidFill>
              </a:rPr>
              <a:t>Ellen White describes in detail the joys of heaven, including these words found in </a:t>
            </a:r>
            <a:r>
              <a:rPr lang="en-US" i="1" dirty="0">
                <a:solidFill>
                  <a:srgbClr val="7030A0"/>
                </a:solidFill>
              </a:rPr>
              <a:t>The Great Controversy</a:t>
            </a:r>
            <a:r>
              <a:rPr lang="en-US" dirty="0">
                <a:solidFill>
                  <a:srgbClr val="7030A0"/>
                </a:solidFill>
              </a:rPr>
              <a:t>, pp. 676-678:</a:t>
            </a:r>
          </a:p>
        </p:txBody>
      </p:sp>
    </p:spTree>
    <p:extLst>
      <p:ext uri="{BB962C8B-B14F-4D97-AF65-F5344CB8AC3E}">
        <p14:creationId xmlns:p14="http://schemas.microsoft.com/office/powerpoint/2010/main" val="105563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297575"/>
            <a:ext cx="7886700" cy="4044231"/>
          </a:xfrm>
        </p:spPr>
        <p:txBody>
          <a:bodyPr>
            <a:normAutofit/>
          </a:bodyPr>
          <a:lstStyle/>
          <a:p>
            <a:pPr marL="0" indent="0" algn="ctr">
              <a:lnSpc>
                <a:spcPct val="100000"/>
              </a:lnSpc>
              <a:buNone/>
            </a:pPr>
            <a:r>
              <a:rPr lang="en-US" dirty="0">
                <a:solidFill>
                  <a:schemeClr val="bg1"/>
                </a:solidFill>
              </a:rPr>
              <a:t>“All the treasures of the universe will be open to the study of God’s redeemed.  Unfettered by mortality, they wing their tireless flight to worlds afar–worlds that thrilled with sorrow at the spectacle of human woe and rang with songs of gladness at the tidings of a ransomed soul.  With unutterable delight the children of earth enter into the joy and the wisdom of unfallen beings</a:t>
            </a:r>
          </a:p>
        </p:txBody>
      </p:sp>
    </p:spTree>
    <p:extLst>
      <p:ext uri="{BB962C8B-B14F-4D97-AF65-F5344CB8AC3E}">
        <p14:creationId xmlns:p14="http://schemas.microsoft.com/office/powerpoint/2010/main" val="21040716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1163</Words>
  <Application>Microsoft Office PowerPoint</Application>
  <PresentationFormat>On-screen Show (4:3)</PresentationFormat>
  <Paragraphs>127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Women Discovering Jesus</vt:lpstr>
      <vt:lpstr>Lesson Twelve Jesus is My Hope for The Future  </vt:lpstr>
      <vt:lpstr>  THE PROMISE</vt:lpstr>
      <vt:lpstr> INSTRUCTION OF JESUS  </vt:lpstr>
      <vt:lpstr>PowerPoint Presentation</vt:lpstr>
      <vt:lpstr>PowerPoint Presentation</vt:lpstr>
      <vt:lpstr>PowerPoint Presentation</vt:lpstr>
      <vt:lpstr>PowerPoint Presentation</vt:lpstr>
      <vt:lpstr>PowerPoint Presentation</vt:lpstr>
      <vt:lpstr>PowerPoint Presentation</vt:lpstr>
      <vt:lpstr>JESUS IS MY HOPE FOR THE FUTURE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Lynnetta Hamstra</cp:lastModifiedBy>
  <cp:revision>12</cp:revision>
  <dcterms:created xsi:type="dcterms:W3CDTF">2016-02-22T16:42:08Z</dcterms:created>
  <dcterms:modified xsi:type="dcterms:W3CDTF">2016-05-16T03:38:27Z</dcterms:modified>
</cp:coreProperties>
</file>